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65" r:id="rId8"/>
    <p:sldId id="266" r:id="rId9"/>
    <p:sldId id="260" r:id="rId10"/>
    <p:sldId id="259" r:id="rId11"/>
    <p:sldId id="276" r:id="rId12"/>
    <p:sldId id="268" r:id="rId13"/>
    <p:sldId id="270" r:id="rId14"/>
    <p:sldId id="273" r:id="rId15"/>
    <p:sldId id="274" r:id="rId16"/>
    <p:sldId id="271" r:id="rId17"/>
    <p:sldId id="272" r:id="rId18"/>
    <p:sldId id="278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97F"/>
    <a:srgbClr val="000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D0485-E5CC-4D6C-907A-2C56067C7D02}" type="doc">
      <dgm:prSet loTypeId="urn:microsoft.com/office/officeart/2005/8/layout/radial6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96296F4-837C-42B9-B882-725F66501DDB}">
      <dgm:prSet phldrT="[Текст]"/>
      <dgm:spPr/>
      <dgm:t>
        <a:bodyPr/>
        <a:lstStyle/>
        <a:p>
          <a:r>
            <a:rPr lang="ru-RU" b="1" dirty="0"/>
            <a:t>Высшие психические функции</a:t>
          </a:r>
        </a:p>
      </dgm:t>
    </dgm:pt>
    <dgm:pt modelId="{72A30279-59C2-47FC-AD99-4362BC22F745}" type="parTrans" cxnId="{CB0E9D59-636C-44BE-94DE-9B94488C205D}">
      <dgm:prSet/>
      <dgm:spPr/>
      <dgm:t>
        <a:bodyPr/>
        <a:lstStyle/>
        <a:p>
          <a:endParaRPr lang="ru-RU"/>
        </a:p>
      </dgm:t>
    </dgm:pt>
    <dgm:pt modelId="{A1CC53E5-1AB8-4843-869A-297F95930A98}" type="sibTrans" cxnId="{CB0E9D59-636C-44BE-94DE-9B94488C205D}">
      <dgm:prSet/>
      <dgm:spPr/>
      <dgm:t>
        <a:bodyPr/>
        <a:lstStyle/>
        <a:p>
          <a:endParaRPr lang="ru-RU"/>
        </a:p>
      </dgm:t>
    </dgm:pt>
    <dgm:pt modelId="{D58CCB8C-14D5-48CB-AD53-8E6AD3E06B01}">
      <dgm:prSet phldrT="[Текст]" custT="1"/>
      <dgm:spPr/>
      <dgm:t>
        <a:bodyPr/>
        <a:lstStyle/>
        <a:p>
          <a:r>
            <a:rPr lang="ru-RU" sz="1400" b="1"/>
            <a:t>Память</a:t>
          </a:r>
          <a:endParaRPr lang="ru-RU" sz="1200" b="1" dirty="0"/>
        </a:p>
      </dgm:t>
    </dgm:pt>
    <dgm:pt modelId="{6596071D-E5EE-4C79-9126-4E4667047BE5}" type="parTrans" cxnId="{80E3F4A9-3F5F-4D23-B2EC-9A3A056FB942}">
      <dgm:prSet/>
      <dgm:spPr/>
      <dgm:t>
        <a:bodyPr/>
        <a:lstStyle/>
        <a:p>
          <a:endParaRPr lang="ru-RU"/>
        </a:p>
      </dgm:t>
    </dgm:pt>
    <dgm:pt modelId="{0BFC1268-D403-47BB-A7BE-CC909CF87701}" type="sibTrans" cxnId="{80E3F4A9-3F5F-4D23-B2EC-9A3A056FB942}">
      <dgm:prSet/>
      <dgm:spPr/>
      <dgm:t>
        <a:bodyPr/>
        <a:lstStyle/>
        <a:p>
          <a:endParaRPr lang="ru-RU"/>
        </a:p>
      </dgm:t>
    </dgm:pt>
    <dgm:pt modelId="{F6D750C9-DADA-4060-849E-107CA869C9B2}">
      <dgm:prSet phldrT="[Текст]" custT="1"/>
      <dgm:spPr/>
      <dgm:t>
        <a:bodyPr/>
        <a:lstStyle/>
        <a:p>
          <a:r>
            <a:rPr lang="ru-RU" sz="1400" b="1"/>
            <a:t>Внимание</a:t>
          </a:r>
          <a:endParaRPr lang="ru-RU" sz="1400" b="1" dirty="0"/>
        </a:p>
      </dgm:t>
    </dgm:pt>
    <dgm:pt modelId="{DFF866BE-AB06-4370-8DA4-D01325B758E5}" type="parTrans" cxnId="{B447BBD7-3242-4367-A7E4-975922E3AC2E}">
      <dgm:prSet/>
      <dgm:spPr/>
      <dgm:t>
        <a:bodyPr/>
        <a:lstStyle/>
        <a:p>
          <a:endParaRPr lang="ru-RU"/>
        </a:p>
      </dgm:t>
    </dgm:pt>
    <dgm:pt modelId="{A8F85433-C76F-4C2F-8BBD-B0718DED732E}" type="sibTrans" cxnId="{B447BBD7-3242-4367-A7E4-975922E3AC2E}">
      <dgm:prSet/>
      <dgm:spPr/>
      <dgm:t>
        <a:bodyPr/>
        <a:lstStyle/>
        <a:p>
          <a:endParaRPr lang="ru-RU"/>
        </a:p>
      </dgm:t>
    </dgm:pt>
    <dgm:pt modelId="{A09F1ADF-CEF8-46FA-9C25-34FF9829C5CD}">
      <dgm:prSet phldrT="[Текст]"/>
      <dgm:spPr/>
      <dgm:t>
        <a:bodyPr/>
        <a:lstStyle/>
        <a:p>
          <a:r>
            <a:rPr lang="ru-RU" b="1"/>
            <a:t>Восприятие</a:t>
          </a:r>
          <a:endParaRPr lang="ru-RU" b="1" dirty="0"/>
        </a:p>
      </dgm:t>
    </dgm:pt>
    <dgm:pt modelId="{E938FF72-23C8-4F9D-B928-4A6DF1AA1642}" type="parTrans" cxnId="{7E471105-BC9A-48DB-A4DD-0E49F97738E6}">
      <dgm:prSet/>
      <dgm:spPr/>
      <dgm:t>
        <a:bodyPr/>
        <a:lstStyle/>
        <a:p>
          <a:endParaRPr lang="ru-RU"/>
        </a:p>
      </dgm:t>
    </dgm:pt>
    <dgm:pt modelId="{12ED854A-979A-4DFE-A5FC-48A51B3665D7}" type="sibTrans" cxnId="{7E471105-BC9A-48DB-A4DD-0E49F97738E6}">
      <dgm:prSet/>
      <dgm:spPr/>
      <dgm:t>
        <a:bodyPr/>
        <a:lstStyle/>
        <a:p>
          <a:endParaRPr lang="ru-RU"/>
        </a:p>
      </dgm:t>
    </dgm:pt>
    <dgm:pt modelId="{D1CDAC64-0B05-4653-B7C7-5382012DC83E}">
      <dgm:prSet phldrT="[Текст]"/>
      <dgm:spPr/>
      <dgm:t>
        <a:bodyPr/>
        <a:lstStyle/>
        <a:p>
          <a:r>
            <a:rPr lang="ru-RU" b="1"/>
            <a:t>Мышление</a:t>
          </a:r>
          <a:endParaRPr lang="ru-RU" b="1" dirty="0"/>
        </a:p>
      </dgm:t>
    </dgm:pt>
    <dgm:pt modelId="{7AF9E362-E41B-476B-B3B2-C8BA6524F421}" type="parTrans" cxnId="{AB67213A-4410-4510-B1AE-F8B1260CDECD}">
      <dgm:prSet/>
      <dgm:spPr/>
      <dgm:t>
        <a:bodyPr/>
        <a:lstStyle/>
        <a:p>
          <a:endParaRPr lang="ru-RU"/>
        </a:p>
      </dgm:t>
    </dgm:pt>
    <dgm:pt modelId="{B1E23EAF-8710-444D-B128-3960D759FC1B}" type="sibTrans" cxnId="{AB67213A-4410-4510-B1AE-F8B1260CDECD}">
      <dgm:prSet/>
      <dgm:spPr/>
      <dgm:t>
        <a:bodyPr/>
        <a:lstStyle/>
        <a:p>
          <a:endParaRPr lang="ru-RU"/>
        </a:p>
      </dgm:t>
    </dgm:pt>
    <dgm:pt modelId="{06BA9518-2127-4A7F-B609-028B138AF233}">
      <dgm:prSet phldrT="[Текст]"/>
      <dgm:spPr/>
      <dgm:t>
        <a:bodyPr/>
        <a:lstStyle/>
        <a:p>
          <a:r>
            <a:rPr lang="ru-RU" b="1"/>
            <a:t>Моторика</a:t>
          </a:r>
          <a:endParaRPr lang="ru-RU" b="1" dirty="0"/>
        </a:p>
      </dgm:t>
    </dgm:pt>
    <dgm:pt modelId="{691CEA52-0574-4408-953D-4962CD5CFE10}" type="parTrans" cxnId="{B906A116-0D46-430D-B456-899F686920EE}">
      <dgm:prSet/>
      <dgm:spPr/>
      <dgm:t>
        <a:bodyPr/>
        <a:lstStyle/>
        <a:p>
          <a:endParaRPr lang="ru-RU"/>
        </a:p>
      </dgm:t>
    </dgm:pt>
    <dgm:pt modelId="{28C01518-C6A9-45D2-9E60-546836C2693E}" type="sibTrans" cxnId="{B906A116-0D46-430D-B456-899F686920EE}">
      <dgm:prSet/>
      <dgm:spPr/>
      <dgm:t>
        <a:bodyPr/>
        <a:lstStyle/>
        <a:p>
          <a:endParaRPr lang="ru-RU"/>
        </a:p>
      </dgm:t>
    </dgm:pt>
    <dgm:pt modelId="{7D0529B1-2D16-4867-AAAF-3FE6A758D443}">
      <dgm:prSet phldrT="[Текст]"/>
      <dgm:spPr/>
      <dgm:t>
        <a:bodyPr/>
        <a:lstStyle/>
        <a:p>
          <a:r>
            <a:rPr lang="ru-RU" b="1"/>
            <a:t>Речь</a:t>
          </a:r>
          <a:endParaRPr lang="ru-RU" b="1" dirty="0"/>
        </a:p>
      </dgm:t>
    </dgm:pt>
    <dgm:pt modelId="{A411B9B1-4E25-49EA-A63D-F973B71DA709}" type="parTrans" cxnId="{32F4B542-C33C-4C6A-9DB5-EC08207393BE}">
      <dgm:prSet/>
      <dgm:spPr/>
      <dgm:t>
        <a:bodyPr/>
        <a:lstStyle/>
        <a:p>
          <a:endParaRPr lang="ru-RU"/>
        </a:p>
      </dgm:t>
    </dgm:pt>
    <dgm:pt modelId="{5954C13B-C077-4DF5-BFA3-4F683BEDE4A5}" type="sibTrans" cxnId="{32F4B542-C33C-4C6A-9DB5-EC08207393BE}">
      <dgm:prSet/>
      <dgm:spPr/>
      <dgm:t>
        <a:bodyPr/>
        <a:lstStyle/>
        <a:p>
          <a:endParaRPr lang="ru-RU"/>
        </a:p>
      </dgm:t>
    </dgm:pt>
    <dgm:pt modelId="{2BDB06FA-C62C-46B9-A876-05B51F9E74A4}">
      <dgm:prSet phldrT="[Текст]"/>
      <dgm:spPr/>
      <dgm:t>
        <a:bodyPr/>
        <a:lstStyle/>
        <a:p>
          <a:r>
            <a:rPr lang="ru-RU" b="1"/>
            <a:t>Чтение</a:t>
          </a:r>
          <a:r>
            <a:rPr lang="ru-RU"/>
            <a:t> </a:t>
          </a:r>
          <a:r>
            <a:rPr lang="ru-RU" b="1"/>
            <a:t>и письмо</a:t>
          </a:r>
          <a:endParaRPr lang="ru-RU" b="1" dirty="0"/>
        </a:p>
      </dgm:t>
    </dgm:pt>
    <dgm:pt modelId="{CFF26F1E-6638-4DE3-9533-02608FE0ED75}" type="parTrans" cxnId="{E7332013-47D9-4BDE-96DF-6B3CE2A9BF4D}">
      <dgm:prSet/>
      <dgm:spPr/>
      <dgm:t>
        <a:bodyPr/>
        <a:lstStyle/>
        <a:p>
          <a:endParaRPr lang="ru-RU"/>
        </a:p>
      </dgm:t>
    </dgm:pt>
    <dgm:pt modelId="{AD71DE16-15D7-4151-BFF2-274B4C6FDA1B}" type="sibTrans" cxnId="{E7332013-47D9-4BDE-96DF-6B3CE2A9BF4D}">
      <dgm:prSet/>
      <dgm:spPr/>
      <dgm:t>
        <a:bodyPr/>
        <a:lstStyle/>
        <a:p>
          <a:endParaRPr lang="ru-RU"/>
        </a:p>
      </dgm:t>
    </dgm:pt>
    <dgm:pt modelId="{EC5445A3-5D8B-4D17-8010-28C1093EC523}" type="pres">
      <dgm:prSet presAssocID="{57FD0485-E5CC-4D6C-907A-2C56067C7D0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BBA539-33A7-4B3A-9660-FF222DB459B4}" type="pres">
      <dgm:prSet presAssocID="{B96296F4-837C-42B9-B882-725F66501DDB}" presName="centerShape" presStyleLbl="node0" presStyleIdx="0" presStyleCnt="1" custScaleX="122771" custScaleY="129262"/>
      <dgm:spPr/>
      <dgm:t>
        <a:bodyPr/>
        <a:lstStyle/>
        <a:p>
          <a:endParaRPr lang="ru-RU"/>
        </a:p>
      </dgm:t>
    </dgm:pt>
    <dgm:pt modelId="{A0E7F675-2203-485A-8F68-E99D5C438CEA}" type="pres">
      <dgm:prSet presAssocID="{D58CCB8C-14D5-48CB-AD53-8E6AD3E06B0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5D015-9B88-40CA-B309-E9C3C6AC3E7D}" type="pres">
      <dgm:prSet presAssocID="{D58CCB8C-14D5-48CB-AD53-8E6AD3E06B01}" presName="dummy" presStyleCnt="0"/>
      <dgm:spPr/>
    </dgm:pt>
    <dgm:pt modelId="{D31328A3-8238-409B-B1F0-64B60BE0393D}" type="pres">
      <dgm:prSet presAssocID="{0BFC1268-D403-47BB-A7BE-CC909CF87701}" presName="sibTrans" presStyleLbl="sibTrans2D1" presStyleIdx="0" presStyleCnt="7"/>
      <dgm:spPr/>
      <dgm:t>
        <a:bodyPr/>
        <a:lstStyle/>
        <a:p>
          <a:endParaRPr lang="ru-RU"/>
        </a:p>
      </dgm:t>
    </dgm:pt>
    <dgm:pt modelId="{0CCF0A63-FF2E-4BF3-97B1-65D7AB38C747}" type="pres">
      <dgm:prSet presAssocID="{F6D750C9-DADA-4060-849E-107CA869C9B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FE5AD6-1C3E-43C5-9DF0-E2EFB9372813}" type="pres">
      <dgm:prSet presAssocID="{F6D750C9-DADA-4060-849E-107CA869C9B2}" presName="dummy" presStyleCnt="0"/>
      <dgm:spPr/>
    </dgm:pt>
    <dgm:pt modelId="{9923046D-D186-4D8A-8F0E-FAA49B5933B5}" type="pres">
      <dgm:prSet presAssocID="{A8F85433-C76F-4C2F-8BBD-B0718DED732E}" presName="sibTrans" presStyleLbl="sibTrans2D1" presStyleIdx="1" presStyleCnt="7"/>
      <dgm:spPr/>
      <dgm:t>
        <a:bodyPr/>
        <a:lstStyle/>
        <a:p>
          <a:endParaRPr lang="ru-RU"/>
        </a:p>
      </dgm:t>
    </dgm:pt>
    <dgm:pt modelId="{7F327606-C74C-4A71-B8B2-DC4E69A44B57}" type="pres">
      <dgm:prSet presAssocID="{A09F1ADF-CEF8-46FA-9C25-34FF9829C5C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F5E7BE-B3F7-449A-9AF2-6A78784391C3}" type="pres">
      <dgm:prSet presAssocID="{A09F1ADF-CEF8-46FA-9C25-34FF9829C5CD}" presName="dummy" presStyleCnt="0"/>
      <dgm:spPr/>
    </dgm:pt>
    <dgm:pt modelId="{3EB22C13-F385-4038-B388-A39A104FDAAF}" type="pres">
      <dgm:prSet presAssocID="{12ED854A-979A-4DFE-A5FC-48A51B3665D7}" presName="sibTrans" presStyleLbl="sibTrans2D1" presStyleIdx="2" presStyleCnt="7"/>
      <dgm:spPr/>
      <dgm:t>
        <a:bodyPr/>
        <a:lstStyle/>
        <a:p>
          <a:endParaRPr lang="ru-RU"/>
        </a:p>
      </dgm:t>
    </dgm:pt>
    <dgm:pt modelId="{F300BB95-A026-4926-BB36-80F454402D10}" type="pres">
      <dgm:prSet presAssocID="{D1CDAC64-0B05-4653-B7C7-5382012DC83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0FF88-4382-43F7-9A9B-9C0D20D02C33}" type="pres">
      <dgm:prSet presAssocID="{D1CDAC64-0B05-4653-B7C7-5382012DC83E}" presName="dummy" presStyleCnt="0"/>
      <dgm:spPr/>
    </dgm:pt>
    <dgm:pt modelId="{898C88FC-C310-4BD1-9A17-85CF9D99384D}" type="pres">
      <dgm:prSet presAssocID="{B1E23EAF-8710-444D-B128-3960D759FC1B}" presName="sibTrans" presStyleLbl="sibTrans2D1" presStyleIdx="3" presStyleCnt="7"/>
      <dgm:spPr/>
      <dgm:t>
        <a:bodyPr/>
        <a:lstStyle/>
        <a:p>
          <a:endParaRPr lang="ru-RU"/>
        </a:p>
      </dgm:t>
    </dgm:pt>
    <dgm:pt modelId="{5B35BC26-CFAC-462B-AEF0-E7A440B9A20A}" type="pres">
      <dgm:prSet presAssocID="{06BA9518-2127-4A7F-B609-028B138AF23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B95BA-1E09-4B17-9616-ED35284C130E}" type="pres">
      <dgm:prSet presAssocID="{06BA9518-2127-4A7F-B609-028B138AF233}" presName="dummy" presStyleCnt="0"/>
      <dgm:spPr/>
    </dgm:pt>
    <dgm:pt modelId="{B953F995-BB27-4238-9C13-26A49B90AE6C}" type="pres">
      <dgm:prSet presAssocID="{28C01518-C6A9-45D2-9E60-546836C2693E}" presName="sibTrans" presStyleLbl="sibTrans2D1" presStyleIdx="4" presStyleCnt="7"/>
      <dgm:spPr/>
      <dgm:t>
        <a:bodyPr/>
        <a:lstStyle/>
        <a:p>
          <a:endParaRPr lang="ru-RU"/>
        </a:p>
      </dgm:t>
    </dgm:pt>
    <dgm:pt modelId="{5C7CCA30-AFB4-4A97-9309-B358CD0F454F}" type="pres">
      <dgm:prSet presAssocID="{7D0529B1-2D16-4867-AAAF-3FE6A758D44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DC975B-7D4D-492D-8C48-E9C10DF7E18D}" type="pres">
      <dgm:prSet presAssocID="{7D0529B1-2D16-4867-AAAF-3FE6A758D443}" presName="dummy" presStyleCnt="0"/>
      <dgm:spPr/>
    </dgm:pt>
    <dgm:pt modelId="{6401B59C-327F-4F40-BB1B-CF43C1B23B9C}" type="pres">
      <dgm:prSet presAssocID="{5954C13B-C077-4DF5-BFA3-4F683BEDE4A5}" presName="sibTrans" presStyleLbl="sibTrans2D1" presStyleIdx="5" presStyleCnt="7"/>
      <dgm:spPr/>
      <dgm:t>
        <a:bodyPr/>
        <a:lstStyle/>
        <a:p>
          <a:endParaRPr lang="ru-RU"/>
        </a:p>
      </dgm:t>
    </dgm:pt>
    <dgm:pt modelId="{25CA5114-8654-4CA2-9EE6-9FF16391E6FC}" type="pres">
      <dgm:prSet presAssocID="{2BDB06FA-C62C-46B9-A876-05B51F9E74A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B37BB-0D07-4201-9766-54E21720FCFC}" type="pres">
      <dgm:prSet presAssocID="{2BDB06FA-C62C-46B9-A876-05B51F9E74A4}" presName="dummy" presStyleCnt="0"/>
      <dgm:spPr/>
    </dgm:pt>
    <dgm:pt modelId="{BB26CF20-42F2-4D54-A2F9-3D75B5FEEE85}" type="pres">
      <dgm:prSet presAssocID="{AD71DE16-15D7-4151-BFF2-274B4C6FDA1B}" presName="sibTrans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49026B6D-BB66-413C-8CD2-6CCD540ECD04}" type="presOf" srcId="{06BA9518-2127-4A7F-B609-028B138AF233}" destId="{5B35BC26-CFAC-462B-AEF0-E7A440B9A20A}" srcOrd="0" destOrd="0" presId="urn:microsoft.com/office/officeart/2005/8/layout/radial6"/>
    <dgm:cxn modelId="{66E4D434-EB1B-47A5-9A2D-D82ADEB65001}" type="presOf" srcId="{A8F85433-C76F-4C2F-8BBD-B0718DED732E}" destId="{9923046D-D186-4D8A-8F0E-FAA49B5933B5}" srcOrd="0" destOrd="0" presId="urn:microsoft.com/office/officeart/2005/8/layout/radial6"/>
    <dgm:cxn modelId="{03C30DB6-E0CB-4F1D-A9EE-677C08FFBE25}" type="presOf" srcId="{A09F1ADF-CEF8-46FA-9C25-34FF9829C5CD}" destId="{7F327606-C74C-4A71-B8B2-DC4E69A44B57}" srcOrd="0" destOrd="0" presId="urn:microsoft.com/office/officeart/2005/8/layout/radial6"/>
    <dgm:cxn modelId="{95F7237F-CE9A-49FB-A58E-0A229B5F512E}" type="presOf" srcId="{F6D750C9-DADA-4060-849E-107CA869C9B2}" destId="{0CCF0A63-FF2E-4BF3-97B1-65D7AB38C747}" srcOrd="0" destOrd="0" presId="urn:microsoft.com/office/officeart/2005/8/layout/radial6"/>
    <dgm:cxn modelId="{B906A116-0D46-430D-B456-899F686920EE}" srcId="{B96296F4-837C-42B9-B882-725F66501DDB}" destId="{06BA9518-2127-4A7F-B609-028B138AF233}" srcOrd="4" destOrd="0" parTransId="{691CEA52-0574-4408-953D-4962CD5CFE10}" sibTransId="{28C01518-C6A9-45D2-9E60-546836C2693E}"/>
    <dgm:cxn modelId="{DBCE0BD0-18A8-41CC-ACC4-E66BF03EB97E}" type="presOf" srcId="{D1CDAC64-0B05-4653-B7C7-5382012DC83E}" destId="{F300BB95-A026-4926-BB36-80F454402D10}" srcOrd="0" destOrd="0" presId="urn:microsoft.com/office/officeart/2005/8/layout/radial6"/>
    <dgm:cxn modelId="{22384FE8-339F-42AA-B8E5-82EAA8238A0D}" type="presOf" srcId="{12ED854A-979A-4DFE-A5FC-48A51B3665D7}" destId="{3EB22C13-F385-4038-B388-A39A104FDAAF}" srcOrd="0" destOrd="0" presId="urn:microsoft.com/office/officeart/2005/8/layout/radial6"/>
    <dgm:cxn modelId="{7E471105-BC9A-48DB-A4DD-0E49F97738E6}" srcId="{B96296F4-837C-42B9-B882-725F66501DDB}" destId="{A09F1ADF-CEF8-46FA-9C25-34FF9829C5CD}" srcOrd="2" destOrd="0" parTransId="{E938FF72-23C8-4F9D-B928-4A6DF1AA1642}" sibTransId="{12ED854A-979A-4DFE-A5FC-48A51B3665D7}"/>
    <dgm:cxn modelId="{70ADB040-FCEE-42B0-B046-264C90AFFAF0}" type="presOf" srcId="{B1E23EAF-8710-444D-B128-3960D759FC1B}" destId="{898C88FC-C310-4BD1-9A17-85CF9D99384D}" srcOrd="0" destOrd="0" presId="urn:microsoft.com/office/officeart/2005/8/layout/radial6"/>
    <dgm:cxn modelId="{80E3F4A9-3F5F-4D23-B2EC-9A3A056FB942}" srcId="{B96296F4-837C-42B9-B882-725F66501DDB}" destId="{D58CCB8C-14D5-48CB-AD53-8E6AD3E06B01}" srcOrd="0" destOrd="0" parTransId="{6596071D-E5EE-4C79-9126-4E4667047BE5}" sibTransId="{0BFC1268-D403-47BB-A7BE-CC909CF87701}"/>
    <dgm:cxn modelId="{B447BBD7-3242-4367-A7E4-975922E3AC2E}" srcId="{B96296F4-837C-42B9-B882-725F66501DDB}" destId="{F6D750C9-DADA-4060-849E-107CA869C9B2}" srcOrd="1" destOrd="0" parTransId="{DFF866BE-AB06-4370-8DA4-D01325B758E5}" sibTransId="{A8F85433-C76F-4C2F-8BBD-B0718DED732E}"/>
    <dgm:cxn modelId="{A1D639EB-379D-47FA-AE72-ABCFB7E591EB}" type="presOf" srcId="{7D0529B1-2D16-4867-AAAF-3FE6A758D443}" destId="{5C7CCA30-AFB4-4A97-9309-B358CD0F454F}" srcOrd="0" destOrd="0" presId="urn:microsoft.com/office/officeart/2005/8/layout/radial6"/>
    <dgm:cxn modelId="{69E55906-00F6-4F89-8900-777543EA31B8}" type="presOf" srcId="{B96296F4-837C-42B9-B882-725F66501DDB}" destId="{67BBA539-33A7-4B3A-9660-FF222DB459B4}" srcOrd="0" destOrd="0" presId="urn:microsoft.com/office/officeart/2005/8/layout/radial6"/>
    <dgm:cxn modelId="{FBCBA1EF-896F-47BB-B246-813B1B1B10CA}" type="presOf" srcId="{28C01518-C6A9-45D2-9E60-546836C2693E}" destId="{B953F995-BB27-4238-9C13-26A49B90AE6C}" srcOrd="0" destOrd="0" presId="urn:microsoft.com/office/officeart/2005/8/layout/radial6"/>
    <dgm:cxn modelId="{77A1BDD6-0DEE-49D8-BB19-4F9941B2DE04}" type="presOf" srcId="{2BDB06FA-C62C-46B9-A876-05B51F9E74A4}" destId="{25CA5114-8654-4CA2-9EE6-9FF16391E6FC}" srcOrd="0" destOrd="0" presId="urn:microsoft.com/office/officeart/2005/8/layout/radial6"/>
    <dgm:cxn modelId="{E7332013-47D9-4BDE-96DF-6B3CE2A9BF4D}" srcId="{B96296F4-837C-42B9-B882-725F66501DDB}" destId="{2BDB06FA-C62C-46B9-A876-05B51F9E74A4}" srcOrd="6" destOrd="0" parTransId="{CFF26F1E-6638-4DE3-9533-02608FE0ED75}" sibTransId="{AD71DE16-15D7-4151-BFF2-274B4C6FDA1B}"/>
    <dgm:cxn modelId="{92F9C32E-66A6-4E99-BFB7-E5C2926448D9}" type="presOf" srcId="{D58CCB8C-14D5-48CB-AD53-8E6AD3E06B01}" destId="{A0E7F675-2203-485A-8F68-E99D5C438CEA}" srcOrd="0" destOrd="0" presId="urn:microsoft.com/office/officeart/2005/8/layout/radial6"/>
    <dgm:cxn modelId="{3F19A0DD-4919-4154-B359-096368E57D77}" type="presOf" srcId="{5954C13B-C077-4DF5-BFA3-4F683BEDE4A5}" destId="{6401B59C-327F-4F40-BB1B-CF43C1B23B9C}" srcOrd="0" destOrd="0" presId="urn:microsoft.com/office/officeart/2005/8/layout/radial6"/>
    <dgm:cxn modelId="{32F4B542-C33C-4C6A-9DB5-EC08207393BE}" srcId="{B96296F4-837C-42B9-B882-725F66501DDB}" destId="{7D0529B1-2D16-4867-AAAF-3FE6A758D443}" srcOrd="5" destOrd="0" parTransId="{A411B9B1-4E25-49EA-A63D-F973B71DA709}" sibTransId="{5954C13B-C077-4DF5-BFA3-4F683BEDE4A5}"/>
    <dgm:cxn modelId="{30E68D1E-F841-467C-9CA7-85B9132B39CE}" type="presOf" srcId="{AD71DE16-15D7-4151-BFF2-274B4C6FDA1B}" destId="{BB26CF20-42F2-4D54-A2F9-3D75B5FEEE85}" srcOrd="0" destOrd="0" presId="urn:microsoft.com/office/officeart/2005/8/layout/radial6"/>
    <dgm:cxn modelId="{CB0E9D59-636C-44BE-94DE-9B94488C205D}" srcId="{57FD0485-E5CC-4D6C-907A-2C56067C7D02}" destId="{B96296F4-837C-42B9-B882-725F66501DDB}" srcOrd="0" destOrd="0" parTransId="{72A30279-59C2-47FC-AD99-4362BC22F745}" sibTransId="{A1CC53E5-1AB8-4843-869A-297F95930A98}"/>
    <dgm:cxn modelId="{9B057F04-5775-4653-A488-1940C2B47268}" type="presOf" srcId="{0BFC1268-D403-47BB-A7BE-CC909CF87701}" destId="{D31328A3-8238-409B-B1F0-64B60BE0393D}" srcOrd="0" destOrd="0" presId="urn:microsoft.com/office/officeart/2005/8/layout/radial6"/>
    <dgm:cxn modelId="{AB67213A-4410-4510-B1AE-F8B1260CDECD}" srcId="{B96296F4-837C-42B9-B882-725F66501DDB}" destId="{D1CDAC64-0B05-4653-B7C7-5382012DC83E}" srcOrd="3" destOrd="0" parTransId="{7AF9E362-E41B-476B-B3B2-C8BA6524F421}" sibTransId="{B1E23EAF-8710-444D-B128-3960D759FC1B}"/>
    <dgm:cxn modelId="{76302EBF-8A70-4C77-9EE0-3BFB8024DD80}" type="presOf" srcId="{57FD0485-E5CC-4D6C-907A-2C56067C7D02}" destId="{EC5445A3-5D8B-4D17-8010-28C1093EC523}" srcOrd="0" destOrd="0" presId="urn:microsoft.com/office/officeart/2005/8/layout/radial6"/>
    <dgm:cxn modelId="{648C350B-6B85-4FFA-AA9F-5DE1F30213DC}" type="presParOf" srcId="{EC5445A3-5D8B-4D17-8010-28C1093EC523}" destId="{67BBA539-33A7-4B3A-9660-FF222DB459B4}" srcOrd="0" destOrd="0" presId="urn:microsoft.com/office/officeart/2005/8/layout/radial6"/>
    <dgm:cxn modelId="{90F16013-8896-4E03-AE04-94D0877DF8D7}" type="presParOf" srcId="{EC5445A3-5D8B-4D17-8010-28C1093EC523}" destId="{A0E7F675-2203-485A-8F68-E99D5C438CEA}" srcOrd="1" destOrd="0" presId="urn:microsoft.com/office/officeart/2005/8/layout/radial6"/>
    <dgm:cxn modelId="{51D2CFB3-5454-4556-8C9F-B1A5A74FC1B3}" type="presParOf" srcId="{EC5445A3-5D8B-4D17-8010-28C1093EC523}" destId="{C195D015-9B88-40CA-B309-E9C3C6AC3E7D}" srcOrd="2" destOrd="0" presId="urn:microsoft.com/office/officeart/2005/8/layout/radial6"/>
    <dgm:cxn modelId="{30E80D30-B0E2-4327-9149-4438A90CAB55}" type="presParOf" srcId="{EC5445A3-5D8B-4D17-8010-28C1093EC523}" destId="{D31328A3-8238-409B-B1F0-64B60BE0393D}" srcOrd="3" destOrd="0" presId="urn:microsoft.com/office/officeart/2005/8/layout/radial6"/>
    <dgm:cxn modelId="{E61A061E-A8C6-455E-A8CA-77DAD10D1AD1}" type="presParOf" srcId="{EC5445A3-5D8B-4D17-8010-28C1093EC523}" destId="{0CCF0A63-FF2E-4BF3-97B1-65D7AB38C747}" srcOrd="4" destOrd="0" presId="urn:microsoft.com/office/officeart/2005/8/layout/radial6"/>
    <dgm:cxn modelId="{4D6A638E-D289-4971-9975-6AE51396ADAE}" type="presParOf" srcId="{EC5445A3-5D8B-4D17-8010-28C1093EC523}" destId="{45FE5AD6-1C3E-43C5-9DF0-E2EFB9372813}" srcOrd="5" destOrd="0" presId="urn:microsoft.com/office/officeart/2005/8/layout/radial6"/>
    <dgm:cxn modelId="{A8202CFF-F31A-4CF0-97DC-969C610CDBCA}" type="presParOf" srcId="{EC5445A3-5D8B-4D17-8010-28C1093EC523}" destId="{9923046D-D186-4D8A-8F0E-FAA49B5933B5}" srcOrd="6" destOrd="0" presId="urn:microsoft.com/office/officeart/2005/8/layout/radial6"/>
    <dgm:cxn modelId="{EBCE90E7-A56E-45AE-973D-8BC8543314D3}" type="presParOf" srcId="{EC5445A3-5D8B-4D17-8010-28C1093EC523}" destId="{7F327606-C74C-4A71-B8B2-DC4E69A44B57}" srcOrd="7" destOrd="0" presId="urn:microsoft.com/office/officeart/2005/8/layout/radial6"/>
    <dgm:cxn modelId="{B9453D24-478E-419D-B6F9-A634995EAC06}" type="presParOf" srcId="{EC5445A3-5D8B-4D17-8010-28C1093EC523}" destId="{EFF5E7BE-B3F7-449A-9AF2-6A78784391C3}" srcOrd="8" destOrd="0" presId="urn:microsoft.com/office/officeart/2005/8/layout/radial6"/>
    <dgm:cxn modelId="{767C724E-C3AB-4D59-BB33-71D184A34A1D}" type="presParOf" srcId="{EC5445A3-5D8B-4D17-8010-28C1093EC523}" destId="{3EB22C13-F385-4038-B388-A39A104FDAAF}" srcOrd="9" destOrd="0" presId="urn:microsoft.com/office/officeart/2005/8/layout/radial6"/>
    <dgm:cxn modelId="{D23D5760-7A95-4D28-A5AB-3D894AC3D7EF}" type="presParOf" srcId="{EC5445A3-5D8B-4D17-8010-28C1093EC523}" destId="{F300BB95-A026-4926-BB36-80F454402D10}" srcOrd="10" destOrd="0" presId="urn:microsoft.com/office/officeart/2005/8/layout/radial6"/>
    <dgm:cxn modelId="{F4EDCAE5-0E59-43AF-A4F0-5D6A0FA64B0A}" type="presParOf" srcId="{EC5445A3-5D8B-4D17-8010-28C1093EC523}" destId="{C3C0FF88-4382-43F7-9A9B-9C0D20D02C33}" srcOrd="11" destOrd="0" presId="urn:microsoft.com/office/officeart/2005/8/layout/radial6"/>
    <dgm:cxn modelId="{364C1C00-F2BA-4D8A-B668-0ECD233E569C}" type="presParOf" srcId="{EC5445A3-5D8B-4D17-8010-28C1093EC523}" destId="{898C88FC-C310-4BD1-9A17-85CF9D99384D}" srcOrd="12" destOrd="0" presId="urn:microsoft.com/office/officeart/2005/8/layout/radial6"/>
    <dgm:cxn modelId="{19240704-E6D4-4486-A268-0565015BD8A3}" type="presParOf" srcId="{EC5445A3-5D8B-4D17-8010-28C1093EC523}" destId="{5B35BC26-CFAC-462B-AEF0-E7A440B9A20A}" srcOrd="13" destOrd="0" presId="urn:microsoft.com/office/officeart/2005/8/layout/radial6"/>
    <dgm:cxn modelId="{84CF10E9-EDDA-4C3F-9C0A-C245402C9EA9}" type="presParOf" srcId="{EC5445A3-5D8B-4D17-8010-28C1093EC523}" destId="{D26B95BA-1E09-4B17-9616-ED35284C130E}" srcOrd="14" destOrd="0" presId="urn:microsoft.com/office/officeart/2005/8/layout/radial6"/>
    <dgm:cxn modelId="{E2D74295-A972-41CE-B6AE-0C483026E0EF}" type="presParOf" srcId="{EC5445A3-5D8B-4D17-8010-28C1093EC523}" destId="{B953F995-BB27-4238-9C13-26A49B90AE6C}" srcOrd="15" destOrd="0" presId="urn:microsoft.com/office/officeart/2005/8/layout/radial6"/>
    <dgm:cxn modelId="{4C4E334C-33A3-438D-B08C-C408BB1B702C}" type="presParOf" srcId="{EC5445A3-5D8B-4D17-8010-28C1093EC523}" destId="{5C7CCA30-AFB4-4A97-9309-B358CD0F454F}" srcOrd="16" destOrd="0" presId="urn:microsoft.com/office/officeart/2005/8/layout/radial6"/>
    <dgm:cxn modelId="{8AC251D3-6565-4DFB-ABA2-0F09B27506FB}" type="presParOf" srcId="{EC5445A3-5D8B-4D17-8010-28C1093EC523}" destId="{EADC975B-7D4D-492D-8C48-E9C10DF7E18D}" srcOrd="17" destOrd="0" presId="urn:microsoft.com/office/officeart/2005/8/layout/radial6"/>
    <dgm:cxn modelId="{0C949A1E-F3BF-4C4E-A612-234E624B7239}" type="presParOf" srcId="{EC5445A3-5D8B-4D17-8010-28C1093EC523}" destId="{6401B59C-327F-4F40-BB1B-CF43C1B23B9C}" srcOrd="18" destOrd="0" presId="urn:microsoft.com/office/officeart/2005/8/layout/radial6"/>
    <dgm:cxn modelId="{32BCA434-FA52-4E68-865A-DB2B687EE562}" type="presParOf" srcId="{EC5445A3-5D8B-4D17-8010-28C1093EC523}" destId="{25CA5114-8654-4CA2-9EE6-9FF16391E6FC}" srcOrd="19" destOrd="0" presId="urn:microsoft.com/office/officeart/2005/8/layout/radial6"/>
    <dgm:cxn modelId="{C91687C2-EC66-427D-8F72-8FEA1D455BAD}" type="presParOf" srcId="{EC5445A3-5D8B-4D17-8010-28C1093EC523}" destId="{26EB37BB-0D07-4201-9766-54E21720FCFC}" srcOrd="20" destOrd="0" presId="urn:microsoft.com/office/officeart/2005/8/layout/radial6"/>
    <dgm:cxn modelId="{5096FE73-AFB1-4DD8-9E3F-CC9EE6624919}" type="presParOf" srcId="{EC5445A3-5D8B-4D17-8010-28C1093EC523}" destId="{BB26CF20-42F2-4D54-A2F9-3D75B5FEEE85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6CF20-42F2-4D54-A2F9-3D75B5FEEE85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13114286"/>
            <a:gd name="adj2" fmla="val 16200000"/>
            <a:gd name="adj3" fmla="val 3903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01B59C-327F-4F40-BB1B-CF43C1B23B9C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10028571"/>
            <a:gd name="adj2" fmla="val 13114286"/>
            <a:gd name="adj3" fmla="val 390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53F995-BB27-4238-9C13-26A49B90AE6C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6942857"/>
            <a:gd name="adj2" fmla="val 10028571"/>
            <a:gd name="adj3" fmla="val 3903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8C88FC-C310-4BD1-9A17-85CF9D99384D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3857143"/>
            <a:gd name="adj2" fmla="val 6942857"/>
            <a:gd name="adj3" fmla="val 3903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B22C13-F385-4038-B388-A39A104FDAAF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771429"/>
            <a:gd name="adj2" fmla="val 3857143"/>
            <a:gd name="adj3" fmla="val 3903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23046D-D186-4D8A-8F0E-FAA49B5933B5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19285714"/>
            <a:gd name="adj2" fmla="val 771429"/>
            <a:gd name="adj3" fmla="val 3903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31328A3-8238-409B-B1F0-64B60BE0393D}">
      <dsp:nvSpPr>
        <dsp:cNvPr id="0" name=""/>
        <dsp:cNvSpPr/>
      </dsp:nvSpPr>
      <dsp:spPr>
        <a:xfrm>
          <a:off x="1811402" y="664755"/>
          <a:ext cx="5271813" cy="5271813"/>
        </a:xfrm>
        <a:prstGeom prst="blockArc">
          <a:avLst>
            <a:gd name="adj1" fmla="val 16200000"/>
            <a:gd name="adj2" fmla="val 19285714"/>
            <a:gd name="adj3" fmla="val 3903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7BBA539-33A7-4B3A-9660-FF222DB459B4}">
      <dsp:nvSpPr>
        <dsp:cNvPr id="0" name=""/>
        <dsp:cNvSpPr/>
      </dsp:nvSpPr>
      <dsp:spPr>
        <a:xfrm>
          <a:off x="3194280" y="1981384"/>
          <a:ext cx="2506057" cy="263855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/>
            <a:t>Высшие психические функции</a:t>
          </a:r>
        </a:p>
      </dsp:txBody>
      <dsp:txXfrm>
        <a:off x="3561284" y="2367791"/>
        <a:ext cx="1772049" cy="1865740"/>
      </dsp:txXfrm>
    </dsp:sp>
    <dsp:sp modelId="{A0E7F675-2203-485A-8F68-E99D5C438CEA}">
      <dsp:nvSpPr>
        <dsp:cNvPr id="0" name=""/>
        <dsp:cNvSpPr/>
      </dsp:nvSpPr>
      <dsp:spPr>
        <a:xfrm>
          <a:off x="3732873" y="1758"/>
          <a:ext cx="1428871" cy="14288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Память</a:t>
          </a:r>
          <a:endParaRPr lang="ru-RU" sz="1200" b="1" kern="1200" dirty="0"/>
        </a:p>
      </dsp:txBody>
      <dsp:txXfrm>
        <a:off x="3942126" y="211011"/>
        <a:ext cx="1010365" cy="1010365"/>
      </dsp:txXfrm>
    </dsp:sp>
    <dsp:sp modelId="{0CCF0A63-FF2E-4BF3-97B1-65D7AB38C747}">
      <dsp:nvSpPr>
        <dsp:cNvPr id="0" name=""/>
        <dsp:cNvSpPr/>
      </dsp:nvSpPr>
      <dsp:spPr>
        <a:xfrm>
          <a:off x="5753491" y="974837"/>
          <a:ext cx="1428871" cy="14288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Внимание</a:t>
          </a:r>
          <a:endParaRPr lang="ru-RU" sz="1400" b="1" kern="1200" dirty="0"/>
        </a:p>
      </dsp:txBody>
      <dsp:txXfrm>
        <a:off x="5962744" y="1184090"/>
        <a:ext cx="1010365" cy="1010365"/>
      </dsp:txXfrm>
    </dsp:sp>
    <dsp:sp modelId="{7F327606-C74C-4A71-B8B2-DC4E69A44B57}">
      <dsp:nvSpPr>
        <dsp:cNvPr id="0" name=""/>
        <dsp:cNvSpPr/>
      </dsp:nvSpPr>
      <dsp:spPr>
        <a:xfrm>
          <a:off x="6252543" y="3161324"/>
          <a:ext cx="1428871" cy="14288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Восприятие</a:t>
          </a:r>
          <a:endParaRPr lang="ru-RU" sz="1400" b="1" kern="1200" dirty="0"/>
        </a:p>
      </dsp:txBody>
      <dsp:txXfrm>
        <a:off x="6461796" y="3370577"/>
        <a:ext cx="1010365" cy="1010365"/>
      </dsp:txXfrm>
    </dsp:sp>
    <dsp:sp modelId="{F300BB95-A026-4926-BB36-80F454402D10}">
      <dsp:nvSpPr>
        <dsp:cNvPr id="0" name=""/>
        <dsp:cNvSpPr/>
      </dsp:nvSpPr>
      <dsp:spPr>
        <a:xfrm>
          <a:off x="4854232" y="4914751"/>
          <a:ext cx="1428871" cy="142887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Мышление</a:t>
          </a:r>
          <a:endParaRPr lang="ru-RU" sz="1400" b="1" kern="1200" dirty="0"/>
        </a:p>
      </dsp:txBody>
      <dsp:txXfrm>
        <a:off x="5063485" y="5124004"/>
        <a:ext cx="1010365" cy="1010365"/>
      </dsp:txXfrm>
    </dsp:sp>
    <dsp:sp modelId="{5B35BC26-CFAC-462B-AEF0-E7A440B9A20A}">
      <dsp:nvSpPr>
        <dsp:cNvPr id="0" name=""/>
        <dsp:cNvSpPr/>
      </dsp:nvSpPr>
      <dsp:spPr>
        <a:xfrm>
          <a:off x="2611515" y="4914751"/>
          <a:ext cx="1428871" cy="142887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Моторика</a:t>
          </a:r>
          <a:endParaRPr lang="ru-RU" sz="1400" b="1" kern="1200" dirty="0"/>
        </a:p>
      </dsp:txBody>
      <dsp:txXfrm>
        <a:off x="2820768" y="5124004"/>
        <a:ext cx="1010365" cy="1010365"/>
      </dsp:txXfrm>
    </dsp:sp>
    <dsp:sp modelId="{5C7CCA30-AFB4-4A97-9309-B358CD0F454F}">
      <dsp:nvSpPr>
        <dsp:cNvPr id="0" name=""/>
        <dsp:cNvSpPr/>
      </dsp:nvSpPr>
      <dsp:spPr>
        <a:xfrm>
          <a:off x="1213203" y="3161324"/>
          <a:ext cx="1428871" cy="14288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Речь</a:t>
          </a:r>
          <a:endParaRPr lang="ru-RU" sz="1400" b="1" kern="1200" dirty="0"/>
        </a:p>
      </dsp:txBody>
      <dsp:txXfrm>
        <a:off x="1422456" y="3370577"/>
        <a:ext cx="1010365" cy="1010365"/>
      </dsp:txXfrm>
    </dsp:sp>
    <dsp:sp modelId="{25CA5114-8654-4CA2-9EE6-9FF16391E6FC}">
      <dsp:nvSpPr>
        <dsp:cNvPr id="0" name=""/>
        <dsp:cNvSpPr/>
      </dsp:nvSpPr>
      <dsp:spPr>
        <a:xfrm>
          <a:off x="1712255" y="974837"/>
          <a:ext cx="1428871" cy="14288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Чтение</a:t>
          </a:r>
          <a:r>
            <a:rPr lang="ru-RU" sz="1400" kern="1200"/>
            <a:t> </a:t>
          </a:r>
          <a:r>
            <a:rPr lang="ru-RU" sz="1400" b="1" kern="1200"/>
            <a:t>и письмо</a:t>
          </a:r>
          <a:endParaRPr lang="ru-RU" sz="1400" b="1" kern="1200" dirty="0"/>
        </a:p>
      </dsp:txBody>
      <dsp:txXfrm>
        <a:off x="1921508" y="1184090"/>
        <a:ext cx="1010365" cy="1010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855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714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17200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32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9749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08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94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7663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72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67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25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4F5593-EA1E-4882-A0A0-2E8EAA15278F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2948045-6F88-4D3C-9467-652D89F93CD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17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F5F3DD-D655-DAF6-FBCA-78CCF4589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4618" y="922424"/>
            <a:ext cx="9642763" cy="5013151"/>
          </a:xfrm>
        </p:spPr>
        <p:txBody>
          <a:bodyPr>
            <a:noAutofit/>
          </a:bodyPr>
          <a:lstStyle/>
          <a:p>
            <a:r>
              <a:rPr lang="ru-RU" sz="3600" dirty="0"/>
              <a:t>Нейропсихологический подход в работе с детьми дошкольного возраста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9EF0CFA-B438-E314-E9B8-1810CAD43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6730" y="4627418"/>
            <a:ext cx="5698034" cy="1750357"/>
          </a:xfrm>
        </p:spPr>
        <p:txBody>
          <a:bodyPr>
            <a:normAutofit/>
          </a:bodyPr>
          <a:lstStyle/>
          <a:p>
            <a:pPr algn="r"/>
            <a:r>
              <a:rPr lang="ru-RU" sz="1800" dirty="0"/>
              <a:t>ГБОУ «Школа №14» г. Москвы</a:t>
            </a:r>
            <a:br>
              <a:rPr lang="ru-RU" sz="1800" dirty="0"/>
            </a:br>
            <a:endParaRPr lang="ru-RU" sz="1800" dirty="0"/>
          </a:p>
          <a:p>
            <a:pPr algn="r"/>
            <a:r>
              <a:rPr lang="ru-RU" sz="1400" dirty="0"/>
              <a:t>Логопед-психолог Бондарева Е.Ю.</a:t>
            </a:r>
          </a:p>
          <a:p>
            <a:pPr algn="r"/>
            <a:r>
              <a:rPr lang="ru-RU" sz="1400" dirty="0"/>
              <a:t>Логопед-психолог Кудряшова А.Ю.</a:t>
            </a:r>
          </a:p>
          <a:p>
            <a:pPr algn="r"/>
            <a:r>
              <a:rPr lang="ru-RU" sz="1400" dirty="0"/>
              <a:t>Учитель-логопед Сиротенко Е.И.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3E5EA65-12D7-D37C-7949-BD8BA6315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1" r="22518"/>
          <a:stretch/>
        </p:blipFill>
        <p:spPr bwMode="auto">
          <a:xfrm>
            <a:off x="323273" y="0"/>
            <a:ext cx="1699491" cy="15893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7509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0CD554-662A-A59C-7BD8-605EB368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НЕЙРОПСИХОЛОГИЯ - ЭТО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9033C0-F9F7-5608-FB21-C86DABDCE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237673"/>
            <a:ext cx="6285195" cy="5237942"/>
          </a:xfrm>
        </p:spPr>
        <p:txBody>
          <a:bodyPr>
            <a:normAutofit fontScale="92500"/>
          </a:bodyPr>
          <a:lstStyle/>
          <a:p>
            <a:pPr marL="4572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Научное направление, которое занимается изучением функционирования структур головного мозга, их связи с психическими процессами и формой поведения живых существ.</a:t>
            </a:r>
          </a:p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Большой вклад в развитие нейропсихологии внес А.Р. Лурия.</a:t>
            </a:r>
          </a:p>
          <a:p>
            <a:pPr marL="4572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Одной из наиболее актуальных </a:t>
            </a:r>
            <a:r>
              <a:rPr lang="ru-RU" sz="2400" b="1" dirty="0">
                <a:solidFill>
                  <a:schemeClr val="tx1"/>
                </a:solidFill>
              </a:rPr>
              <a:t>задач</a:t>
            </a:r>
            <a:r>
              <a:rPr lang="ru-RU" sz="2400" dirty="0">
                <a:solidFill>
                  <a:schemeClr val="tx1"/>
                </a:solidFill>
              </a:rPr>
              <a:t> детской нейропсихологии является </a:t>
            </a:r>
            <a:r>
              <a:rPr lang="ru-RU" sz="2400" u="sng" dirty="0">
                <a:solidFill>
                  <a:schemeClr val="tx1"/>
                </a:solidFill>
              </a:rPr>
              <a:t>диагностика</a:t>
            </a:r>
            <a:r>
              <a:rPr lang="ru-RU" sz="2400" dirty="0">
                <a:solidFill>
                  <a:schemeClr val="tx1"/>
                </a:solidFill>
              </a:rPr>
              <a:t> и </a:t>
            </a:r>
            <a:r>
              <a:rPr lang="ru-RU" sz="2400" u="sng" dirty="0">
                <a:solidFill>
                  <a:schemeClr val="tx1"/>
                </a:solidFill>
              </a:rPr>
              <a:t>коррекция</a:t>
            </a:r>
            <a:r>
              <a:rPr lang="ru-RU" sz="2400" dirty="0">
                <a:solidFill>
                  <a:schemeClr val="tx1"/>
                </a:solidFill>
              </a:rPr>
              <a:t> нарушений психического функционирования ребенка, связанных с незрелостью или дефектным формированием определенных отделов головного мозга и соответствующих им компонентов в составе ВПФ.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FF11134-7618-B6E3-ABE8-F6BBF1D09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601" y="1449500"/>
            <a:ext cx="3354399" cy="481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98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0683AE-42D5-A4F5-F673-1B24F6018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91" y="73891"/>
            <a:ext cx="10642600" cy="178261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D8E1E64A-6931-0677-D2FE-04E6989CA9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9409235"/>
              </p:ext>
            </p:extLst>
          </p:nvPr>
        </p:nvGraphicFramePr>
        <p:xfrm>
          <a:off x="1648690" y="256309"/>
          <a:ext cx="8894619" cy="6345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999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80BD2FD-93B3-DA09-9734-8564482C00B0}"/>
              </a:ext>
            </a:extLst>
          </p:cNvPr>
          <p:cNvSpPr/>
          <p:nvPr/>
        </p:nvSpPr>
        <p:spPr>
          <a:xfrm>
            <a:off x="8663395" y="756044"/>
            <a:ext cx="517237" cy="286327"/>
          </a:xfrm>
          <a:prstGeom prst="rect">
            <a:avLst/>
          </a:prstGeom>
          <a:solidFill>
            <a:srgbClr val="00087E"/>
          </a:solidFill>
          <a:ln>
            <a:solidFill>
              <a:srgbClr val="0109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Нейропсихологические основы поведения и обучения детей-инвалид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36" y="469717"/>
            <a:ext cx="8590085" cy="603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ри основных функциональных блока мозга. Теория А.Р. Лурия">
            <a:extLst>
              <a:ext uri="{FF2B5EF4-FFF2-40B4-BE49-F238E27FC236}">
                <a16:creationId xmlns:a16="http://schemas.microsoft.com/office/drawing/2014/main" xmlns="" id="{3DC43CCB-50E9-0314-300D-630FE8CFC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890" y="118636"/>
            <a:ext cx="8996219" cy="662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0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CE141-517D-B53A-C5D6-ACA4A3419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ДИАГНОСТИКА ФУНКЦИЙ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БЛОКА МОЗГА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EB0907D-1FA9-9602-FDD7-93515592B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958109"/>
            <a:ext cx="10178322" cy="4645891"/>
          </a:xfrm>
        </p:spPr>
        <p:txBody>
          <a:bodyPr>
            <a:normAutofit/>
          </a:bodyPr>
          <a:lstStyle/>
          <a:p>
            <a:pPr marL="45720" indent="0">
              <a:lnSpc>
                <a:spcPct val="170000"/>
              </a:lnSpc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слабость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нейродинамики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, т.е. колебания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работоспособности и повышенная истощаемость активности мозга;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повышенная отвлекаемость, невнимательность;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замедленность темпа работы, либо моторная гиперактивность и речевая расторможенность;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трудности запоминания и воспроизведения информации</a:t>
            </a:r>
            <a:r>
              <a:rPr lang="en-US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(зрительной, слуховой, тактильной, двигательной);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трудности противостояния интерферирующим влияниям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(когда одна информация накладывается на другую);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особенности эмоционального реагирования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 (повышенная тревожность или склонности к грусти, пессимизму, эмоциональной неуравновешенности с быстрым переходом от плача к смеху и наоборот);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двигательные нарушения 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гипо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- или гипертонус в мышцах; синкинезии – лишние движения языком, губами, плечами при выполнении заданий; моторная гиперактивность).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12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D105D6-72A5-31D4-5746-238ABA4A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ДИАГНОСТИКА ФУНКЦИЙ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II</a:t>
            </a: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БЛОКА МОЗГА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3EEA69-CF20-B421-7183-7B78CED1F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687453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Обработка кинестетической информации: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Праксис позы пальцев; • Оральный праксис; • Проба на тактильный гнозис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Обработка зрительной информации: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Наложенные рисунки; • Перечеркнутые рисунки; • Незаконченные рисунки; • Зрительные ассоциации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Обработка слуховой информации: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Воспроизведение и оценка ритмов; • Понимание слов, сходных по звучанию, по значению; • Слухоречевая память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Обработка зрительно-пространственной информации: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Пробы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Хэда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; • Конструктивный праксис; • Кубики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Кооса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; • Рисунок трехмерного объекта; • Зрительно-пространственная память; • Понимание сложных логико-грамматических конструкций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9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2D64E6-7834-1639-C579-34F75877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ДИАГНОСТИКА ФУНКЦИЙ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III</a:t>
            </a:r>
            <a:r>
              <a:rPr lang="ru-RU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БЛОКА МОЗГА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0833E4-479D-9888-54D5-4E35EB2C0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502726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sz="15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Серийная организация движений и действий:</a:t>
            </a:r>
            <a:br>
              <a:rPr lang="ru-RU" sz="15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Динамический праксис (проба кулак-ладонь-ребро)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Реципрокная координация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Графическая проба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Выполнение ритмов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Рассказ по серии картинок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Завершение предложений</a:t>
            </a:r>
            <a:endParaRPr lang="en-US" sz="1500" b="0" i="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ru-RU" sz="15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Программирование и контроль произвольных действий: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Реакция выбора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Решение задач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Счет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"Пятый лишний"</a:t>
            </a:r>
            <a: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ru-RU" sz="15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15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• Рассказ по картинке</a:t>
            </a:r>
            <a:endParaRPr lang="ru-RU" sz="15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795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ФУНКЦИОНАЛЬНАЯ АСИММЕТРИЯ МОЗГА И МЕЖПОЛУШАРНОЕ ВЗАИМОДЕЙСТВИЕ |  Дифференцирование, Теория, Презента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251" y="445762"/>
            <a:ext cx="8261028" cy="61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9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ейропсихологические основы поведения и обучения детей-инвалидов">
            <a:extLst>
              <a:ext uri="{FF2B5EF4-FFF2-40B4-BE49-F238E27FC236}">
                <a16:creationId xmlns:a16="http://schemas.microsoft.com/office/drawing/2014/main" xmlns="" id="{CE711822-02EC-2B77-AF07-28C27FAD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54" y="794327"/>
            <a:ext cx="7834491" cy="526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881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FB8615-E021-B00B-EBCF-9B5A5FD3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Двигательные упражнения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53A190-8D39-91B3-4319-19609D30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29004"/>
            <a:ext cx="10178322" cy="484341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900" b="1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Нейропсихологические упражнения </a:t>
            </a:r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− это эффективнейшая методика, позволяющая без использования медикаментов, помочь детям при различных видах нарушений. К таковым относится: гиперактивность, синдром дефицита внимания, задержка развития</a:t>
            </a:r>
            <a:r>
              <a:rPr lang="ru-RU" sz="1900" dirty="0">
                <a:solidFill>
                  <a:srgbClr val="010101"/>
                </a:solidFill>
                <a:latin typeface="Roboto" panose="02000000000000000000" pitchFamily="2" charset="0"/>
              </a:rPr>
              <a:t>, расстройства аутистического спектра</a:t>
            </a:r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 и тяжелые нарушения речи.</a:t>
            </a:r>
          </a:p>
          <a:p>
            <a:pPr marL="0" indent="0">
              <a:buNone/>
            </a:pPr>
            <a:endParaRPr lang="ru-RU" sz="1900" b="0" i="0" dirty="0">
              <a:solidFill>
                <a:srgbClr val="010101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Данные упражнения используют на занятиях:</a:t>
            </a:r>
          </a:p>
          <a:p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с логопедом;</a:t>
            </a:r>
          </a:p>
          <a:p>
            <a:r>
              <a:rPr lang="ru-RU" sz="1900" dirty="0">
                <a:solidFill>
                  <a:srgbClr val="010101"/>
                </a:solidFill>
                <a:latin typeface="Roboto" panose="02000000000000000000" pitchFamily="2" charset="0"/>
              </a:rPr>
              <a:t>с педагогом-психологом;</a:t>
            </a:r>
          </a:p>
          <a:p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с воспитателем во время физминуток</a:t>
            </a:r>
            <a:r>
              <a:rPr lang="en-US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пауз между занятиями.</a:t>
            </a:r>
          </a:p>
          <a:p>
            <a:endParaRPr lang="ru-RU" sz="1900" dirty="0">
              <a:solidFill>
                <a:srgbClr val="010101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ru-RU" sz="19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Активизируют межполушарное взаимодействие.</a:t>
            </a:r>
          </a:p>
          <a:p>
            <a:pPr marL="0" indent="0">
              <a:buNone/>
            </a:pPr>
            <a:r>
              <a:rPr lang="ru-RU" sz="1900" dirty="0">
                <a:solidFill>
                  <a:srgbClr val="010101"/>
                </a:solidFill>
                <a:latin typeface="Roboto" panose="02000000000000000000" pitchFamily="2" charset="0"/>
              </a:rPr>
              <a:t>Помогают в преодолении интеллектуальных, речевых, двигательных и поведенческих расстройств.</a:t>
            </a:r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52454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472DD9-F302-C8F7-0F15-18E7B8D92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5220855" cy="4038600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Каждое упражнение выполняется:</a:t>
            </a:r>
          </a:p>
          <a:p>
            <a:pPr marL="45720" indent="0">
              <a:lnSpc>
                <a:spcPct val="150000"/>
              </a:lnSpc>
              <a:buNone/>
            </a:pPr>
            <a:endParaRPr lang="ru-RU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88620" indent="-342900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одной рукой (ведущей);</a:t>
            </a:r>
          </a:p>
          <a:p>
            <a:pPr marL="388620" indent="-342900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другой рукой;</a:t>
            </a:r>
          </a:p>
          <a:p>
            <a:pPr marL="388620" indent="-342900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двумя руками одновременно;</a:t>
            </a:r>
          </a:p>
          <a:p>
            <a:pPr marL="388620" indent="-342900">
              <a:lnSpc>
                <a:spcPct val="150000"/>
              </a:lnSpc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с закрытыми глазами (для повышения уровня сложности).</a:t>
            </a:r>
          </a:p>
        </p:txBody>
      </p:sp>
      <p:pic>
        <p:nvPicPr>
          <p:cNvPr id="5122" name="Picture 2" descr="Гимнастика для ума: кинезиологические игры и упражнения">
            <a:extLst>
              <a:ext uri="{FF2B5EF4-FFF2-40B4-BE49-F238E27FC236}">
                <a16:creationId xmlns:a16="http://schemas.microsoft.com/office/drawing/2014/main" xmlns="" id="{04D74F6C-0174-48AA-7E6F-05E4C3A14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98800"/>
            <a:ext cx="3828391" cy="1849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885B8256-D61D-5458-AF62-E381CF506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Двигательные упражнения</a:t>
            </a:r>
          </a:p>
        </p:txBody>
      </p:sp>
      <p:pic>
        <p:nvPicPr>
          <p:cNvPr id="6" name="Picture 2" descr="Нейропсихологические и кинезиологические упражнения для детей">
            <a:extLst>
              <a:ext uri="{FF2B5EF4-FFF2-40B4-BE49-F238E27FC236}">
                <a16:creationId xmlns:a16="http://schemas.microsoft.com/office/drawing/2014/main" xmlns="" id="{790F3B03-18DC-3433-2A26-64BDE63C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05766"/>
            <a:ext cx="3858474" cy="1355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740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1FDD88-52D9-7477-E447-65BC0E2D2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Двигательные упражнения</a:t>
            </a:r>
          </a:p>
        </p:txBody>
      </p:sp>
      <p:pic>
        <p:nvPicPr>
          <p:cNvPr id="7172" name="Picture 4" descr="Глава 3. МЕТОДЫ НЕЙРОПСИХОЛОГИЧЕСКОГО ОБСЛЕДОВАНИЯ. Нейропсихологическая  диагностика и коррекция в детском возрасте">
            <a:extLst>
              <a:ext uri="{FF2B5EF4-FFF2-40B4-BE49-F238E27FC236}">
                <a16:creationId xmlns:a16="http://schemas.microsoft.com/office/drawing/2014/main" xmlns="" id="{F80F2BDF-0BBB-4B13-7844-3F267BA25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597" y="1327678"/>
            <a:ext cx="5540806" cy="5147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166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79FFE556-5ED0-29EE-EC21-9B87A64D0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212" r="3009" b="5991"/>
          <a:stretch/>
        </p:blipFill>
        <p:spPr bwMode="auto">
          <a:xfrm>
            <a:off x="1330037" y="1370216"/>
            <a:ext cx="3690114" cy="510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xmlns="" id="{1E10FD85-B455-EA70-D0AE-79F7F64C1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2559" r="3031" b="4647"/>
          <a:stretch/>
        </p:blipFill>
        <p:spPr bwMode="auto">
          <a:xfrm>
            <a:off x="5791200" y="1370216"/>
            <a:ext cx="3690114" cy="510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2D72DE-93F9-8972-B248-FA7541F5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r>
              <a:rPr lang="ru-RU" dirty="0"/>
              <a:t>Двигательные упражнения</a:t>
            </a:r>
          </a:p>
        </p:txBody>
      </p:sp>
    </p:spTree>
    <p:extLst>
      <p:ext uri="{BB962C8B-B14F-4D97-AF65-F5344CB8AC3E}">
        <p14:creationId xmlns:p14="http://schemas.microsoft.com/office/powerpoint/2010/main" val="3735011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xmlns="" id="{FD9D874B-2ABC-10B1-1E63-8709D91950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4545" r="3402" b="4545"/>
          <a:stretch/>
        </p:blipFill>
        <p:spPr bwMode="auto">
          <a:xfrm>
            <a:off x="5671050" y="1446311"/>
            <a:ext cx="3777749" cy="5099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1EB464-F1A2-075F-85D8-0C4962E80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r>
              <a:rPr lang="ru-RU" dirty="0"/>
              <a:t>Двигательные упражнения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D1347F3-A0DA-CC52-5D03-A42861E2E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746" r="4137" b="1979"/>
          <a:stretch/>
        </p:blipFill>
        <p:spPr bwMode="auto">
          <a:xfrm>
            <a:off x="1251678" y="1440873"/>
            <a:ext cx="3698578" cy="510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7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B9AE00-2E2F-6BCC-82CC-4665D087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ИГРОТЕРАПИЯ ДОМА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59BE30-CD58-1129-2120-DBEA3D59D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535" y="1252787"/>
            <a:ext cx="10178322" cy="32558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Игры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 столом: с песком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манкой, визуально-ритмические ряды</a:t>
            </a:r>
          </a:p>
        </p:txBody>
      </p:sp>
      <p:pic>
        <p:nvPicPr>
          <p:cNvPr id="8194" name="Picture 2" descr="Игры с манкой для детей с 1 года. Обзор наших игр">
            <a:extLst>
              <a:ext uri="{FF2B5EF4-FFF2-40B4-BE49-F238E27FC236}">
                <a16:creationId xmlns:a16="http://schemas.microsoft.com/office/drawing/2014/main" xmlns="" id="{4F1755CB-3DC2-E8D5-7D70-F10C65963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7" b="11223"/>
          <a:stretch/>
        </p:blipFill>
        <p:spPr bwMode="auto">
          <a:xfrm>
            <a:off x="1251678" y="1702705"/>
            <a:ext cx="3408777" cy="211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Световой стол для рисования песком спультом ДУ и ножками 60х60х60 см купить  за 19830 руб. в invacenter.ru">
            <a:extLst>
              <a:ext uri="{FF2B5EF4-FFF2-40B4-BE49-F238E27FC236}">
                <a16:creationId xmlns:a16="http://schemas.microsoft.com/office/drawing/2014/main" xmlns="" id="{8CC8F0CF-CF05-3090-26D1-C23195C06E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8061" r="2303" b="25419"/>
          <a:stretch/>
        </p:blipFill>
        <p:spPr bwMode="auto">
          <a:xfrm>
            <a:off x="1253632" y="4069922"/>
            <a:ext cx="3406823" cy="2419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Ритмическая парковка для детей, цена - купить в интернет-магазине «Кладовая  Теплоты».">
            <a:extLst>
              <a:ext uri="{FF2B5EF4-FFF2-40B4-BE49-F238E27FC236}">
                <a16:creationId xmlns:a16="http://schemas.microsoft.com/office/drawing/2014/main" xmlns="" id="{C6893C9C-9698-E3B9-CCE3-98146D6F7C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0" r="6722" b="23367"/>
          <a:stretch/>
        </p:blipFill>
        <p:spPr bwMode="auto">
          <a:xfrm>
            <a:off x="5214505" y="1954794"/>
            <a:ext cx="4797714" cy="423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957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AB15F47F-16F2-6886-D83B-28E3DE1651F3}"/>
              </a:ext>
            </a:extLst>
          </p:cNvPr>
          <p:cNvSpPr txBox="1">
            <a:spLocks/>
          </p:cNvSpPr>
          <p:nvPr/>
        </p:nvSpPr>
        <p:spPr>
          <a:xfrm>
            <a:off x="1404078" y="285403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ИГРОТЕРАПИЯ ДОМА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6881DD89-F2BF-8BA5-DD38-50FD93299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769" y="1280851"/>
            <a:ext cx="10178322" cy="32558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Игры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за столом: зеркальное рисование одновременно двумя руками.</a:t>
            </a:r>
          </a:p>
        </p:txBody>
      </p:sp>
      <p:pic>
        <p:nvPicPr>
          <p:cNvPr id="3074" name="Picture 2" descr="Мастер-класс «Коррекция речевых нарушений у дошкольников с использованием —  презентация на Slide-Share.ru 🎓">
            <a:extLst>
              <a:ext uri="{FF2B5EF4-FFF2-40B4-BE49-F238E27FC236}">
                <a16:creationId xmlns:a16="http://schemas.microsoft.com/office/drawing/2014/main" xmlns="" id="{926745C9-4CB8-AC37-87E9-0035E68EA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t="10505" r="829" b="9899"/>
          <a:stretch/>
        </p:blipFill>
        <p:spPr bwMode="auto">
          <a:xfrm>
            <a:off x="1404078" y="1844564"/>
            <a:ext cx="7582905" cy="4611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43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09188AE9-787B-7DD7-C33F-C58B7625229B}"/>
              </a:ext>
            </a:extLst>
          </p:cNvPr>
          <p:cNvSpPr txBox="1">
            <a:spLocks/>
          </p:cNvSpPr>
          <p:nvPr/>
        </p:nvSpPr>
        <p:spPr>
          <a:xfrm>
            <a:off x="1404078" y="285403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ИГРОТЕРАПИЯ ДОМА</a:t>
            </a:r>
          </a:p>
        </p:txBody>
      </p:sp>
      <p:pic>
        <p:nvPicPr>
          <p:cNvPr id="4098" name="Picture 2" descr="Дидактическая игра «Веселые ладошки» на развитие межполушарного  взаимодействия. Воспитателям детских садов, школьным учителям и педагогам -  Маам.ру">
            <a:extLst>
              <a:ext uri="{FF2B5EF4-FFF2-40B4-BE49-F238E27FC236}">
                <a16:creationId xmlns:a16="http://schemas.microsoft.com/office/drawing/2014/main" xmlns="" id="{4A48B418-F2B3-A73A-8C5C-9F0D2C963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9" t="1105" r="26812" b="3347"/>
          <a:stretch/>
        </p:blipFill>
        <p:spPr bwMode="auto">
          <a:xfrm>
            <a:off x="1339273" y="1409469"/>
            <a:ext cx="2507427" cy="5163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Моторний килимок (сліди ніг та рук) – smartpencil.com.ua">
            <a:extLst>
              <a:ext uri="{FF2B5EF4-FFF2-40B4-BE49-F238E27FC236}">
                <a16:creationId xmlns:a16="http://schemas.microsoft.com/office/drawing/2014/main" xmlns="" id="{B088E9BA-D88A-20F1-2C81-F4A1A34EF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807" y="2434930"/>
            <a:ext cx="3104284" cy="310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леды и ладошки шаблоны человека для конкурсов, игр с детьми - распечатать  бесплатно, следы для игры с детьми | Задания для дошкольников">
            <a:extLst>
              <a:ext uri="{FF2B5EF4-FFF2-40B4-BE49-F238E27FC236}">
                <a16:creationId xmlns:a16="http://schemas.microsoft.com/office/drawing/2014/main" xmlns="" id="{C74E1D3B-31A7-BA0F-3403-4B3D58D38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835" y="1409469"/>
            <a:ext cx="3872347" cy="516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074D2E58-43F4-7C73-1B35-B3803D80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673" y="966814"/>
            <a:ext cx="10178322" cy="32558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Подвижные игры: полоса препятствий.</a:t>
            </a:r>
          </a:p>
        </p:txBody>
      </p:sp>
    </p:spTree>
    <p:extLst>
      <p:ext uri="{BB962C8B-B14F-4D97-AF65-F5344CB8AC3E}">
        <p14:creationId xmlns:p14="http://schemas.microsoft.com/office/powerpoint/2010/main" val="2327955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D9C474-A424-6500-B907-5B0CE062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польза нейропсихологических упражнений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BAA4B0-ADE7-2FEE-D4D5-BD3991A0C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На сегодняшний день, доказана польза нейропсихологических упражнений для детей разного возраста. Они способствуют активации мозга, а именно  высших психических функций: восприятия, внимания, памяти, мышления.</a:t>
            </a:r>
          </a:p>
          <a:p>
            <a:pPr marL="0" indent="0" algn="just">
              <a:buNone/>
            </a:pPr>
            <a:endParaRPr lang="ru-RU" b="0" i="0" dirty="0">
              <a:solidFill>
                <a:srgbClr val="010101"/>
              </a:solidFill>
              <a:effectLst/>
              <a:latin typeface="Roboto" panose="02000000000000000000" pitchFamily="2" charset="0"/>
            </a:endParaRPr>
          </a:p>
          <a:p>
            <a:pPr marL="0" indent="0" algn="just">
              <a:buNone/>
            </a:pPr>
            <a:r>
              <a:rPr lang="ru-RU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Таким образом, ребенок учится преодолевать неадаптивные особенности своего развития, у него пропадают детские поведенческие проблемы и трудности в саморегуляции, а соответственно и в школьном обучении.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60273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221</TotalTime>
  <Words>282</Words>
  <Application>Microsoft Office PowerPoint</Application>
  <PresentationFormat>Произвольный</PresentationFormat>
  <Paragraphs>55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Эмблема</vt:lpstr>
      <vt:lpstr>Нейропсихологический подход в работе с детьми дошкольного возраста</vt:lpstr>
      <vt:lpstr>НЕЙРОПСИХОЛОГИЯ - ЭТО</vt:lpstr>
      <vt:lpstr>Презентация PowerPoint</vt:lpstr>
      <vt:lpstr>Презентация PowerPoint</vt:lpstr>
      <vt:lpstr>Презентация PowerPoint</vt:lpstr>
      <vt:lpstr>ДИАГНОСТИКА ФУНКЦИЙ I БЛОКА МОЗГА</vt:lpstr>
      <vt:lpstr>ДИАГНОСТИКА ФУНКЦИЙ II БЛОКА МОЗГА</vt:lpstr>
      <vt:lpstr>ДИАГНОСТИКА ФУНКЦИЙ III БЛОКА МОЗГА</vt:lpstr>
      <vt:lpstr>Презентация PowerPoint</vt:lpstr>
      <vt:lpstr>Презентация PowerPoint</vt:lpstr>
      <vt:lpstr>Двигательные упражнения</vt:lpstr>
      <vt:lpstr>Двигательные упражнения</vt:lpstr>
      <vt:lpstr>Двигательные упражнения</vt:lpstr>
      <vt:lpstr>Двигательные упражнения</vt:lpstr>
      <vt:lpstr>Двигательные упражнения</vt:lpstr>
      <vt:lpstr>ИГРОТЕРАПИЯ ДОМА</vt:lpstr>
      <vt:lpstr>Презентация PowerPoint</vt:lpstr>
      <vt:lpstr>Презентация PowerPoint</vt:lpstr>
      <vt:lpstr>польза нейропсихологических упражнений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Нейропсихологический подход в работе с детьми дошкольного возраста</dc:title>
  <dc:creator>User</dc:creator>
  <cp:lastModifiedBy>Sad 40</cp:lastModifiedBy>
  <cp:revision>6</cp:revision>
  <dcterms:created xsi:type="dcterms:W3CDTF">2022-10-17T06:16:56Z</dcterms:created>
  <dcterms:modified xsi:type="dcterms:W3CDTF">2022-10-19T05:59:27Z</dcterms:modified>
</cp:coreProperties>
</file>